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8" r:id="rId2"/>
    <p:sldId id="307" r:id="rId3"/>
    <p:sldId id="268" r:id="rId4"/>
    <p:sldId id="322" r:id="rId5"/>
    <p:sldId id="290" r:id="rId6"/>
    <p:sldId id="283" r:id="rId7"/>
    <p:sldId id="270" r:id="rId8"/>
    <p:sldId id="324" r:id="rId9"/>
    <p:sldId id="325" r:id="rId10"/>
    <p:sldId id="326" r:id="rId11"/>
    <p:sldId id="327" r:id="rId12"/>
    <p:sldId id="328" r:id="rId13"/>
    <p:sldId id="329" r:id="rId14"/>
    <p:sldId id="336" r:id="rId15"/>
    <p:sldId id="332" r:id="rId16"/>
    <p:sldId id="333" r:id="rId17"/>
    <p:sldId id="334" r:id="rId18"/>
    <p:sldId id="335" r:id="rId19"/>
    <p:sldId id="337" r:id="rId20"/>
    <p:sldId id="306" r:id="rId21"/>
    <p:sldId id="312" r:id="rId22"/>
    <p:sldId id="323" r:id="rId23"/>
    <p:sldId id="314" r:id="rId24"/>
    <p:sldId id="316" r:id="rId25"/>
    <p:sldId id="32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507FB-FC97-4AF9-9962-3F0B2A1B0623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70FC-D87C-4A12-ABEB-273A3F0A0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65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25AC9CCB-F4BA-05BE-9497-E81BB29B31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3CEFB9A7-9E82-87A8-60FF-C8F77DC204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2C1C03D7-E51D-30D9-FD1F-F17CC814C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E29315-E753-4834-A639-76D5235E212F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CABA4-EB09-86C9-C468-CBBA3812B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9F66C4-BA08-EDF9-0B68-2FF132019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9DECE-1F5D-593E-F963-655FA145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58EC84-C1EC-E9FB-E9B3-ABB656EF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247A73-932F-20D5-CC80-A3866812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85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B487F-99EA-A6A2-5AFE-4D9FD27F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629D95-363F-D978-A627-ECD4806A9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A4D144-8B1C-1BDE-4EB0-E5CCE474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A93FE-B590-E1AF-1A08-F5E41700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862E77-AE56-511F-1ACC-67D75C24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6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02FDEF-857C-2FB1-BA98-A4A74584A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39FC3D-F584-7361-09BD-F174FE7A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F0AEE1-CDF5-9F2B-716C-C1F81856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1EBDCC-D4FE-2F23-D970-CA17539D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4A2CC4-0DE6-7C53-02E0-62AEC651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4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816EA-8AFE-E5D4-E8DF-B55D87D4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86016A-4EDA-3204-592B-82F949D24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7CD597-A495-A124-F351-2A29AF81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95182-F027-0487-8CFF-E4174220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123E52-CFBB-7FEE-27AA-444893B4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2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F4F790-A2B6-85B5-54DB-64BF0058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14F776-F1F8-5F03-9BBC-2CA448EA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EB3FAF-A6C7-274D-E8DA-256B87AA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BCFBC0-874F-220B-D456-EB1B8E8A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1DAA79-5D3D-A357-26AA-2854C99F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8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E1948-76B5-2EC7-6806-0DE88B78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CF5A0C-F0C3-3F5D-19AB-B97146F8B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D999ED-5329-11D5-71C3-070441192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07008E-1137-7029-D35D-4B476FB4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F4485E-D92C-23EA-5F0E-145BEC1F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A3977-84CE-B2BD-24C5-5814C092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43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AA75D-7A50-3BC7-BC5F-79B2D364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1AA560-D6E3-3356-F07F-AF6AA005E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F61906-FDAA-A25D-02AB-6FE8BB378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5BB9C8-83CE-3AB6-112F-DA4EFD6CD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1AA121-8B9E-AA24-6F37-FE092162B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6A3FD3-2E91-E7D5-2BDE-BF441103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162A87D-4F97-8144-73F3-36433FD9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6BC7929-9758-4368-8DE7-F3D3CD6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FC225-47F6-4BBC-111A-5A0B8C47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B35887-CA5B-4E3B-9671-4AA9DADB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F3349E-477A-4ECE-3E06-28B32864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D895FD-73FE-EB92-B2B5-D975FBA4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3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27E5C6-E49A-31BD-DE4C-A6A4CE70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B833BB-E98E-DDCA-8D72-7200D078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260515-5B4C-2DEE-D7F5-7ADCF1C9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7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266D3-6A85-CB06-4C64-3B037E5C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675B56-608D-BBB5-E4CE-19B9883E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57C33F-C291-A1B0-6B6F-CEDAD8BA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38189B-85D0-10D9-FDF2-19D33410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773ECC-EE43-2FC9-C5E7-0EB729F3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31482E-ECB2-D121-F1FC-573F124E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07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E14AD-57B5-3BF5-D88D-D7EEA0B7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F502A4A-B5D6-1311-1AA9-1E09AF101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69B3B0-B7CA-BF5F-AAE2-5C7C5A76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B11AC4-B71F-E40D-5C45-C2C22612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CC1927-0B03-BA29-AEDA-D78F25A2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F6D6EA-E34D-7084-36DB-705A7991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9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EB3C12-22F0-CAD5-5077-C065E70C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60D638-58FA-06EF-1F76-E91A4026E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635E8F-A81E-5528-C7C1-4D6E6BB8B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62E69-1D7D-42BF-9BAD-8124A42C303A}" type="datetimeFigureOut">
              <a:rPr lang="it-IT" smtClean="0"/>
              <a:t>23/01/2025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DF105F-CC7A-3CE9-2201-D59C80F03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8643DB-F4F2-4534-0C34-905A04526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3FAD0-A064-400A-9819-88963CEB3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napp.gov.it/profession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ntelavoro.inapp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portale/it/scuola-in-chiaro" TargetMode="External"/><Relationship Id="rId2" Type="http://schemas.openxmlformats.org/officeDocument/2006/relationships/hyperlink" Target="https://eduscopio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ica.istruzione.gov.it/portale/it/orientamento/guida-alla-scelta/dal-sistema-integrato-0-6-anni-al-secondo-ciclo-di-istruzione/scuola-secondaria-di-secondo-grad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6wZQ7pSAAus3fwxHlAQO6ca0CG_LKF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da-percorsi-varese.it/" TargetMode="External"/><Relationship Id="rId2" Type="http://schemas.openxmlformats.org/officeDocument/2006/relationships/hyperlink" Target="https://www.orientamentocomo.it/Orientamento/index.php/offerta-formativa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ts.regione.lombardia.it/wps/portal/site/it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aly.it/" TargetMode="External"/><Relationship Id="rId2" Type="http://schemas.openxmlformats.org/officeDocument/2006/relationships/hyperlink" Target="https://www.ateneionline.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orienta.com/quinto-incontro/" TargetMode="External"/><Relationship Id="rId2" Type="http://schemas.openxmlformats.org/officeDocument/2006/relationships/hyperlink" Target="https://www.meetorienta.com/terzo-incontro-chi-se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DDFA2C5-33A7-B5A6-3886-91FEA307D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229"/>
            <a:ext cx="9144000" cy="107781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Luca Monti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sviluppo capitale umano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www.meetorienta.com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41B7F9C-8D72-AB58-61A5-5B7E0395F823}"/>
              </a:ext>
            </a:extLst>
          </p:cNvPr>
          <p:cNvCxnSpPr/>
          <p:nvPr/>
        </p:nvCxnSpPr>
        <p:spPr>
          <a:xfrm>
            <a:off x="2650435" y="1987825"/>
            <a:ext cx="708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E2E9665-6A0A-9A93-D5C9-5F90540B18F7}"/>
              </a:ext>
            </a:extLst>
          </p:cNvPr>
          <p:cNvCxnSpPr/>
          <p:nvPr/>
        </p:nvCxnSpPr>
        <p:spPr>
          <a:xfrm>
            <a:off x="2665587" y="5294242"/>
            <a:ext cx="708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>
            <a:extLst>
              <a:ext uri="{FF2B5EF4-FFF2-40B4-BE49-F238E27FC236}">
                <a16:creationId xmlns:a16="http://schemas.microsoft.com/office/drawing/2014/main" id="{29C56D27-EB51-8B79-828F-1B413D696DCE}"/>
              </a:ext>
            </a:extLst>
          </p:cNvPr>
          <p:cNvSpPr txBox="1">
            <a:spLocks/>
          </p:cNvSpPr>
          <p:nvPr/>
        </p:nvSpPr>
        <p:spPr>
          <a:xfrm>
            <a:off x="0" y="1920263"/>
            <a:ext cx="1219200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SCEGLIERE</a:t>
            </a:r>
          </a:p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scuola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lavoro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9269018-9F06-12BF-6FD3-762BA919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04" y="5495976"/>
            <a:ext cx="4271341" cy="1126908"/>
          </a:xfrm>
          <a:prstGeom prst="rect">
            <a:avLst/>
          </a:prstGeom>
        </p:spPr>
      </p:pic>
      <p:pic>
        <p:nvPicPr>
          <p:cNvPr id="5" name="Immagine 4" descr="Immagine che contiene Elementi grafici, logo, clipart, Carattere&#10;&#10;Descrizione generata automaticamente">
            <a:extLst>
              <a:ext uri="{FF2B5EF4-FFF2-40B4-BE49-F238E27FC236}">
                <a16:creationId xmlns:a16="http://schemas.microsoft.com/office/drawing/2014/main" id="{133AD673-CA0D-5DC7-1556-1B38B1213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96" y="332063"/>
            <a:ext cx="1370589" cy="13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C8240A53-F557-1FA7-F77E-23AD26B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94" y="-118374"/>
            <a:ext cx="10515600" cy="1325563"/>
          </a:xfrm>
        </p:spPr>
        <p:txBody>
          <a:bodyPr/>
          <a:lstStyle/>
          <a:p>
            <a:r>
              <a:rPr lang="it-IT" alt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mondo e il mercato del lavoro</a:t>
            </a: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E96A82D6-94FF-A0D8-E66C-9EA879243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377"/>
            <a:ext cx="10515600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altLang="it-IT" dirty="0"/>
              <a:t>Uno strumento per descrivere le PROFESSIONI </a:t>
            </a:r>
          </a:p>
          <a:p>
            <a:pPr marL="0" indent="0">
              <a:buNone/>
              <a:defRPr/>
            </a:pPr>
            <a:r>
              <a:rPr lang="it-IT" altLang="it-IT" dirty="0">
                <a:hlinkClick r:id="rId2"/>
              </a:rPr>
              <a:t>https://www.inapp.gov.it/professioni</a:t>
            </a:r>
            <a:r>
              <a:rPr lang="it-IT" alt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54D046-A081-40C3-19D5-F0D60168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7E7195-1DA2-4406-A271-91EDB83A32A6}" type="slidenum">
              <a:rPr lang="it-IT" altLang="en-US">
                <a:latin typeface="Garamond" panose="02020404030301010803" pitchFamily="18" charset="0"/>
              </a:rPr>
              <a:pPr/>
              <a:t>10</a:t>
            </a:fld>
            <a:endParaRPr lang="it-IT" altLang="en-US">
              <a:latin typeface="Garamond" panose="02020404030301010803" pitchFamily="18" charset="0"/>
            </a:endParaRPr>
          </a:p>
        </p:txBody>
      </p:sp>
      <p:pic>
        <p:nvPicPr>
          <p:cNvPr id="3" name="Immagine 2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C02A52B7-54D4-44EF-252B-C084540E8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7" y="2338597"/>
            <a:ext cx="9848003" cy="43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8F5CB45D-A5C7-0F44-D217-5B4CE92F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Che cos’è la competenza?</a:t>
            </a:r>
          </a:p>
        </p:txBody>
      </p:sp>
      <p:pic>
        <p:nvPicPr>
          <p:cNvPr id="9221" name="Picture 100">
            <a:extLst>
              <a:ext uri="{FF2B5EF4-FFF2-40B4-BE49-F238E27FC236}">
                <a16:creationId xmlns:a16="http://schemas.microsoft.com/office/drawing/2014/main" id="{8D84C0BB-C27F-2D5F-747B-6E0DC981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55" y="2187574"/>
            <a:ext cx="516758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6968C7-777E-0CA8-65B9-CE653769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53"/>
            <a:ext cx="8229600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dirty="0"/>
              <a:t>Risorse per trasformare un Compito in un Risultato:</a:t>
            </a:r>
          </a:p>
          <a:p>
            <a:pPr marL="0" indent="0">
              <a:buNone/>
              <a:defRPr/>
            </a:pPr>
            <a:endParaRPr lang="it-IT" dirty="0"/>
          </a:p>
          <a:p>
            <a:pPr eaLnBrk="1" hangingPunct="1">
              <a:defRPr/>
            </a:pPr>
            <a:r>
              <a:rPr lang="it-IT" dirty="0"/>
              <a:t>Conoscenze</a:t>
            </a:r>
          </a:p>
          <a:p>
            <a:pPr eaLnBrk="1" hangingPunct="1">
              <a:defRPr/>
            </a:pPr>
            <a:r>
              <a:rPr lang="it-IT" dirty="0"/>
              <a:t>Capacità</a:t>
            </a:r>
          </a:p>
          <a:p>
            <a:pPr eaLnBrk="1" hangingPunct="1">
              <a:defRPr/>
            </a:pPr>
            <a:r>
              <a:rPr lang="it-IT" dirty="0"/>
              <a:t>Comportamenti</a:t>
            </a:r>
          </a:p>
          <a:p>
            <a:pPr eaLnBrk="1" hangingPunct="1">
              <a:defRPr/>
            </a:pPr>
            <a:endParaRPr lang="it-IT" dirty="0"/>
          </a:p>
          <a:p>
            <a:pPr eaLnBrk="1" hangingPunct="1">
              <a:defRPr/>
            </a:pPr>
            <a:endParaRPr lang="it-IT" dirty="0"/>
          </a:p>
          <a:p>
            <a:pPr marL="0" indent="0" eaLnBrk="1" hangingPunct="1">
              <a:buNone/>
              <a:defRPr/>
            </a:pPr>
            <a:r>
              <a:rPr lang="it-IT" dirty="0">
                <a:hlinkClick r:id="rId3"/>
              </a:rPr>
              <a:t>https://atlantelavoro.inapp.org/</a:t>
            </a:r>
            <a:r>
              <a:rPr lang="it-IT" dirty="0"/>
              <a:t> </a:t>
            </a:r>
          </a:p>
          <a:p>
            <a:pPr marL="0" indent="0">
              <a:buNone/>
              <a:defRPr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ECF32A-A199-F36D-AA40-6ECFB9AE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31452-A771-4C70-8862-0A3F2C8C258A}" type="slidenum">
              <a:rPr lang="it-IT" altLang="en-US">
                <a:latin typeface="Garamond" panose="02020404030301010803" pitchFamily="18" charset="0"/>
              </a:rPr>
              <a:pPr/>
              <a:t>11</a:t>
            </a:fld>
            <a:endParaRPr lang="it-IT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5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E799190C-6ED0-F7BD-871F-011C1805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277813"/>
            <a:ext cx="3629933" cy="5853112"/>
          </a:xfrm>
        </p:spPr>
        <p:txBody>
          <a:bodyPr/>
          <a:lstStyle/>
          <a:p>
            <a:r>
              <a:rPr lang="it-IT" altLang="it-IT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competenze richieste cambiano</a:t>
            </a:r>
            <a:br>
              <a:rPr lang="it-IT" altLang="it-IT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it-IT" altLang="it-IT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nel</a:t>
            </a:r>
            <a:br>
              <a:rPr lang="it-IT" altLang="it-IT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it-IT" altLang="it-IT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tempo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76BC32-8031-CB34-DF5D-BE6870E31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0"/>
            <a:ext cx="6588224" cy="6858000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5B083C-0852-8B09-C2B3-3E22CCC0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C4FD39-D060-49A9-819F-702D34A9189B}" type="slidenum">
              <a:rPr lang="it-IT" altLang="en-US">
                <a:latin typeface="Garamond" panose="02020404030301010803" pitchFamily="18" charset="0"/>
              </a:rPr>
              <a:pPr/>
              <a:t>12</a:t>
            </a:fld>
            <a:endParaRPr lang="it-IT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4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0B12C9B4-894A-795C-DE54-94294860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2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 altLang="it-IT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FORMARSI</a:t>
            </a:r>
          </a:p>
        </p:txBody>
      </p:sp>
      <p:sp>
        <p:nvSpPr>
          <p:cNvPr id="18435" name="Segnaposto contenuto 2">
            <a:extLst>
              <a:ext uri="{FF2B5EF4-FFF2-40B4-BE49-F238E27FC236}">
                <a16:creationId xmlns:a16="http://schemas.microsoft.com/office/drawing/2014/main" id="{8A705927-6C97-7AA3-4BB3-D7E57037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4530725"/>
          </a:xfrm>
        </p:spPr>
        <p:txBody>
          <a:bodyPr/>
          <a:lstStyle/>
          <a:p>
            <a:r>
              <a:rPr lang="it-IT" altLang="it-IT"/>
              <a:t>Che significa</a:t>
            </a:r>
          </a:p>
          <a:p>
            <a:r>
              <a:rPr lang="it-IT" altLang="it-IT"/>
              <a:t>A cosa serve</a:t>
            </a:r>
          </a:p>
          <a:p>
            <a:r>
              <a:rPr lang="it-IT" altLang="it-IT"/>
              <a:t>Perché si parla di società della conoscenza</a:t>
            </a:r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153639-CEB6-92CA-35B3-1E7174AD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BD702-DAA0-462A-927F-421950A06E6C}" type="slidenum">
              <a:rPr lang="it-IT" altLang="en-US">
                <a:latin typeface="Garamond" panose="02020404030301010803" pitchFamily="18" charset="0"/>
              </a:rPr>
              <a:pPr/>
              <a:t>13</a:t>
            </a:fld>
            <a:endParaRPr lang="it-IT" altLang="en-US">
              <a:latin typeface="Garamond" panose="02020404030301010803" pitchFamily="18" charset="0"/>
            </a:endParaRPr>
          </a:p>
        </p:txBody>
      </p:sp>
      <p:pic>
        <p:nvPicPr>
          <p:cNvPr id="18437" name="Immagine 4">
            <a:extLst>
              <a:ext uri="{FF2B5EF4-FFF2-40B4-BE49-F238E27FC236}">
                <a16:creationId xmlns:a16="http://schemas.microsoft.com/office/drawing/2014/main" id="{C9265B22-19F7-4862-5F08-AC0AF4C567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924174"/>
            <a:ext cx="7065962" cy="347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CEBED-82EC-E4FC-0390-44D204E89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0551"/>
          </a:xfrm>
        </p:spPr>
        <p:txBody>
          <a:bodyPr/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SCUOLA SECONDARIA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122193-405E-5261-507E-98A00A4E3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4380"/>
            <a:ext cx="9144000" cy="269716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Fonti informative: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https://eduscopio.it/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LA SCUOLA IN CHIARO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4"/>
              </a:rPr>
              <a:t>LA SCUOLA SECONDARIA fonte Ministero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837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Silvia\AppData\Local\Microsoft\Windows\Temporary Internet Files\Content.IE5\FLHPT0S4\MP900442230[1].jpg">
            <a:extLst>
              <a:ext uri="{FF2B5EF4-FFF2-40B4-BE49-F238E27FC236}">
                <a16:creationId xmlns:a16="http://schemas.microsoft.com/office/drawing/2014/main" id="{481139C3-7E26-C2D0-3007-3E76A4A0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98703" y="2108202"/>
            <a:ext cx="2180946" cy="327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itolo 1">
            <a:extLst>
              <a:ext uri="{FF2B5EF4-FFF2-40B4-BE49-F238E27FC236}">
                <a16:creationId xmlns:a16="http://schemas.microsoft.com/office/drawing/2014/main" id="{38006746-1B67-087B-1766-C0C863209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5" y="1020764"/>
            <a:ext cx="7543800" cy="1087437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Chi sceglie il LICEO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4926F7-4B54-22A1-47FE-6CC371FC1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46325" y="2595563"/>
            <a:ext cx="7543800" cy="2532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altLang="it-IT" sz="1800"/>
              <a:t>Ha voglia di studiare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it-IT" altLang="it-IT" sz="1800"/>
          </a:p>
          <a:p>
            <a:pPr eaLnBrk="1" hangingPunct="1">
              <a:lnSpc>
                <a:spcPct val="70000"/>
              </a:lnSpc>
            </a:pPr>
            <a:r>
              <a:rPr lang="it-IT" altLang="it-IT" sz="1800"/>
              <a:t>È sicuro/a di voler fare l’università</a:t>
            </a:r>
          </a:p>
          <a:p>
            <a:pPr eaLnBrk="1" hangingPunct="1">
              <a:lnSpc>
                <a:spcPct val="70000"/>
              </a:lnSpc>
            </a:pPr>
            <a:endParaRPr lang="it-IT" altLang="it-IT" sz="1800"/>
          </a:p>
          <a:p>
            <a:pPr eaLnBrk="1" hangingPunct="1">
              <a:lnSpc>
                <a:spcPct val="70000"/>
              </a:lnSpc>
            </a:pPr>
            <a:r>
              <a:rPr lang="it-IT" altLang="it-IT" sz="1800"/>
              <a:t>Desidera approfondire gli argomenti di studio</a:t>
            </a:r>
          </a:p>
          <a:p>
            <a:pPr eaLnBrk="1" hangingPunct="1">
              <a:lnSpc>
                <a:spcPct val="70000"/>
              </a:lnSpc>
            </a:pPr>
            <a:endParaRPr lang="it-IT" altLang="it-IT" sz="1800"/>
          </a:p>
          <a:p>
            <a:pPr eaLnBrk="1" hangingPunct="1">
              <a:lnSpc>
                <a:spcPct val="70000"/>
              </a:lnSpc>
            </a:pPr>
            <a:r>
              <a:rPr lang="it-IT" altLang="it-IT" sz="1800"/>
              <a:t>È bravo/a nelle materie teoriche</a:t>
            </a:r>
          </a:p>
          <a:p>
            <a:pPr eaLnBrk="1" hangingPunct="1">
              <a:lnSpc>
                <a:spcPct val="70000"/>
              </a:lnSpc>
            </a:pPr>
            <a:endParaRPr lang="it-IT" altLang="it-IT" sz="1800"/>
          </a:p>
          <a:p>
            <a:pPr eaLnBrk="1" hangingPunct="1">
              <a:lnSpc>
                <a:spcPct val="70000"/>
              </a:lnSpc>
            </a:pPr>
            <a:endParaRPr lang="it-IT" altLang="it-IT" sz="600"/>
          </a:p>
        </p:txBody>
      </p:sp>
      <p:sp>
        <p:nvSpPr>
          <p:cNvPr id="10245" name="Segnaposto numero diapositiva 3">
            <a:extLst>
              <a:ext uri="{FF2B5EF4-FFF2-40B4-BE49-F238E27FC236}">
                <a16:creationId xmlns:a16="http://schemas.microsoft.com/office/drawing/2014/main" id="{FDA14DA7-2EEA-C71B-A47A-82A724C0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0A9D5-4D17-4A58-8916-21BFB6B31A80}" type="slidenum">
              <a:rPr lang="it-IT" altLang="it-IT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it-IT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C:\Users\Silvia\AppData\Local\Microsoft\Windows\Temporary Internet Files\Content.IE5\TAAKH9D0\MP900399895[1].jpg">
            <a:extLst>
              <a:ext uri="{FF2B5EF4-FFF2-40B4-BE49-F238E27FC236}">
                <a16:creationId xmlns:a16="http://schemas.microsoft.com/office/drawing/2014/main" id="{8214027D-97A5-C322-732F-6D32B063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1317" y="2762361"/>
            <a:ext cx="3989022" cy="265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itolo 1">
            <a:extLst>
              <a:ext uri="{FF2B5EF4-FFF2-40B4-BE49-F238E27FC236}">
                <a16:creationId xmlns:a16="http://schemas.microsoft.com/office/drawing/2014/main" id="{A67CB811-79E7-B34A-A06B-6581CD9E3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5" y="1031875"/>
            <a:ext cx="7543800" cy="108585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 Chi sceglie l’ISTITUTO TECNICO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FA365-F53B-3F1F-BAB0-EE21CC0D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5" y="3213101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1650" dirty="0"/>
              <a:t>Ha voglia di studiare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65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650" dirty="0"/>
              <a:t>Non è sicuro/a di fare l’università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65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650" dirty="0"/>
              <a:t>Vuole fare un lavoro “di concetto”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65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650" dirty="0"/>
              <a:t>È bravo/a nelle materie teoriche/tecniche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650" dirty="0"/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650" dirty="0"/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425" dirty="0"/>
          </a:p>
        </p:txBody>
      </p:sp>
      <p:sp>
        <p:nvSpPr>
          <p:cNvPr id="11269" name="Segnaposto numero diapositiva 3">
            <a:extLst>
              <a:ext uri="{FF2B5EF4-FFF2-40B4-BE49-F238E27FC236}">
                <a16:creationId xmlns:a16="http://schemas.microsoft.com/office/drawing/2014/main" id="{096426F7-9ACD-D191-56E1-F8FAB9FD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46707-6FA6-425C-A7E8-3520F61F60FA}" type="slidenum">
              <a:rPr lang="it-IT" altLang="it-IT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it-IT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C:\Users\Silvia\AppData\Local\Microsoft\Windows\Temporary Internet Files\Content.IE5\0EPZVEF6\MP900382985[1].jpg">
            <a:extLst>
              <a:ext uri="{FF2B5EF4-FFF2-40B4-BE49-F238E27FC236}">
                <a16:creationId xmlns:a16="http://schemas.microsoft.com/office/drawing/2014/main" id="{BA66C3BF-02AE-9847-1B8D-B47B6D9F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80333" y="2357437"/>
            <a:ext cx="2223221" cy="311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Titolo 1">
            <a:extLst>
              <a:ext uri="{FF2B5EF4-FFF2-40B4-BE49-F238E27FC236}">
                <a16:creationId xmlns:a16="http://schemas.microsoft.com/office/drawing/2014/main" id="{FCA8659C-88B1-DFD0-3385-AD175D67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5" y="1031875"/>
            <a:ext cx="7543800" cy="1085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Chi sceglie un ISTITUTO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6B4507-19E6-5552-AF66-FB9ACABF4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59014" y="2627314"/>
            <a:ext cx="5768975" cy="3119437"/>
          </a:xfrm>
        </p:spPr>
        <p:txBody>
          <a:bodyPr/>
          <a:lstStyle/>
          <a:p>
            <a:pPr eaLnBrk="1" hangingPunct="1"/>
            <a:r>
              <a:rPr lang="it-IT" altLang="it-IT" sz="1800"/>
              <a:t>Ha voglia di studiare</a:t>
            </a:r>
          </a:p>
          <a:p>
            <a:pPr eaLnBrk="1" hangingPunct="1"/>
            <a:r>
              <a:rPr lang="it-IT" altLang="it-IT" sz="1800"/>
              <a:t>Non è sicuro/a di voler fare l’università, è più orientato sul mondo del lavoro</a:t>
            </a:r>
          </a:p>
          <a:p>
            <a:pPr eaLnBrk="1" hangingPunct="1"/>
            <a:r>
              <a:rPr lang="it-IT" altLang="it-IT" sz="1800"/>
              <a:t>Desidera vedere applicato ciò che studia</a:t>
            </a:r>
          </a:p>
          <a:p>
            <a:pPr eaLnBrk="1" hangingPunct="1"/>
            <a:r>
              <a:rPr lang="it-IT" altLang="it-IT" sz="1800"/>
              <a:t>È bravo/a e interessato alle attività pratiche</a:t>
            </a:r>
          </a:p>
          <a:p>
            <a:pPr eaLnBrk="1" hangingPunct="1"/>
            <a:r>
              <a:rPr lang="it-IT" altLang="it-IT" sz="1800"/>
              <a:t>Lavori di progettazione (teoria) e realizzazione (pratica)</a:t>
            </a:r>
          </a:p>
          <a:p>
            <a:pPr eaLnBrk="1" hangingPunct="1"/>
            <a:endParaRPr lang="it-IT" altLang="it-IT"/>
          </a:p>
        </p:txBody>
      </p:sp>
      <p:sp>
        <p:nvSpPr>
          <p:cNvPr id="12293" name="Segnaposto numero diapositiva 3">
            <a:extLst>
              <a:ext uri="{FF2B5EF4-FFF2-40B4-BE49-F238E27FC236}">
                <a16:creationId xmlns:a16="http://schemas.microsoft.com/office/drawing/2014/main" id="{1F8CFA7B-8D24-3755-3F30-EB275CA1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023DC2-32CF-4C63-993B-971CE97CC162}" type="slidenum">
              <a:rPr lang="it-IT" altLang="it-IT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it-IT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C:\Users\Silvia\AppData\Local\Microsoft\Windows\Temporary Internet Files\Content.IE5\TG5JCMHV\MP900426457[1].jpg">
            <a:extLst>
              <a:ext uri="{FF2B5EF4-FFF2-40B4-BE49-F238E27FC236}">
                <a16:creationId xmlns:a16="http://schemas.microsoft.com/office/drawing/2014/main" id="{E52B9CEB-AA84-228B-9FD1-8B7FA7F5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00734" y="2274673"/>
            <a:ext cx="2383523" cy="326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itolo 1">
            <a:extLst>
              <a:ext uri="{FF2B5EF4-FFF2-40B4-BE49-F238E27FC236}">
                <a16:creationId xmlns:a16="http://schemas.microsoft.com/office/drawing/2014/main" id="{A5424070-B045-E238-A54E-9CDDF8AD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1195388"/>
            <a:ext cx="76835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altLang="it-IT" sz="3225" dirty="0">
                <a:solidFill>
                  <a:schemeClr val="accent2"/>
                </a:solidFill>
              </a:rPr>
              <a:t>Chi sceglie un corso di </a:t>
            </a:r>
            <a:br>
              <a:rPr lang="it-IT" altLang="it-IT" sz="3225" dirty="0">
                <a:solidFill>
                  <a:schemeClr val="accent2"/>
                </a:solidFill>
              </a:rPr>
            </a:br>
            <a:r>
              <a:rPr lang="it-IT" altLang="it-IT" sz="3225" dirty="0">
                <a:solidFill>
                  <a:schemeClr val="accent2"/>
                </a:solidFill>
              </a:rPr>
              <a:t>FORMAZIONE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F9D36-5726-F3B3-FFAF-433E0F690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2389188"/>
            <a:ext cx="6088062" cy="30337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z="1800"/>
              <a:t>Ha voglia di entrare il prima possibile nel mondo del lavoro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Ho già ben chiaro il lavoro che vorrà fare da grande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Desidera vedere applicato ciò che studia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È bravo/a nelle attività pratiche, più orientato a </a:t>
            </a:r>
            <a:r>
              <a:rPr lang="it-IT" altLang="it-IT" sz="1800" i="1"/>
              <a:t>fare </a:t>
            </a:r>
            <a:r>
              <a:rPr lang="it-IT" altLang="it-IT" sz="1800"/>
              <a:t>che a </a:t>
            </a:r>
            <a:r>
              <a:rPr lang="it-IT" altLang="it-IT" sz="1800" i="1"/>
              <a:t>studiare</a:t>
            </a:r>
          </a:p>
        </p:txBody>
      </p:sp>
      <p:sp>
        <p:nvSpPr>
          <p:cNvPr id="13317" name="Segnaposto numero diapositiva 3">
            <a:extLst>
              <a:ext uri="{FF2B5EF4-FFF2-40B4-BE49-F238E27FC236}">
                <a16:creationId xmlns:a16="http://schemas.microsoft.com/office/drawing/2014/main" id="{85F921A3-F6C1-F920-F798-A0809CC6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DB3BCA-DED3-4CA5-BDC0-8784348D04BF}" type="slidenum">
              <a:rPr lang="it-IT" altLang="it-IT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it-IT" sz="120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B53F9C-EC7B-982E-1100-4927E7FF9EA1}"/>
              </a:ext>
            </a:extLst>
          </p:cNvPr>
          <p:cNvSpPr txBox="1">
            <a:spLocks noChangeArrowheads="1"/>
          </p:cNvSpPr>
          <p:nvPr/>
        </p:nvSpPr>
        <p:spPr>
          <a:xfrm>
            <a:off x="2252663" y="5546336"/>
            <a:ext cx="8001000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Mediateca: </a:t>
            </a:r>
            <a:r>
              <a:rPr lang="it-IT" altLang="it-IT" sz="3200" dirty="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filmati delle professioni</a:t>
            </a:r>
            <a:endParaRPr lang="it-IT" altLang="it-IT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F0DC5-6DC3-B00E-C178-58B8175CB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8304"/>
            <a:ext cx="9144000" cy="1303792"/>
          </a:xfrm>
        </p:spPr>
        <p:txBody>
          <a:bodyPr/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scuole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C9C9CE-21B1-EFE4-95B1-FBAA41A00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Scuole secondarie della provincia di Como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Scuole secondarie provincia di Varese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635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E20897D-2867-2CFB-AB72-16BC14A3C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133"/>
          </a:xfrm>
          <a:prstGeom prst="rect">
            <a:avLst/>
          </a:prstGeom>
        </p:spPr>
      </p:pic>
      <p:sp>
        <p:nvSpPr>
          <p:cNvPr id="7170" name="Titolo 1">
            <a:extLst>
              <a:ext uri="{FF2B5EF4-FFF2-40B4-BE49-F238E27FC236}">
                <a16:creationId xmlns:a16="http://schemas.microsoft.com/office/drawing/2014/main" id="{C3C6F708-E603-34DE-F765-8E4966C7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se conosci te stesso…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EFD4A7-F900-4C53-F00A-20E6A597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EC9F2C-1F98-446A-8B17-334BF4207BF8}" type="slidenum">
              <a:rPr lang="it-IT" altLang="en-US">
                <a:latin typeface="Garamond" panose="02020404030301010803" pitchFamily="18" charset="0"/>
              </a:rPr>
              <a:pPr/>
              <a:t>2</a:t>
            </a:fld>
            <a:endParaRPr lang="it-IT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26C8C-61C0-52FA-5DBD-D9383211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18D34-6784-4802-BDF8-59A8BDC7D0E5}" type="slidenum">
              <a:rPr lang="it-IT" altLang="en-US">
                <a:latin typeface="Garamond" panose="02020404030301010803" pitchFamily="18" charset="0"/>
              </a:rPr>
              <a:pPr/>
              <a:t>20</a:t>
            </a:fld>
            <a:endParaRPr lang="it-IT" altLang="en-US">
              <a:latin typeface="Garamond" panose="02020404030301010803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3E5F439-05FF-B958-1262-46CA5DD5E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7814"/>
            <a:ext cx="8435975" cy="1139825"/>
          </a:xfrm>
        </p:spPr>
        <p:txBody>
          <a:bodyPr/>
          <a:lstStyle/>
          <a:p>
            <a:pPr algn="ctr" eaLnBrk="1" hangingPunct="1"/>
            <a:r>
              <a:rPr lang="it-IT" altLang="it-IT" sz="3800"/>
              <a:t>I LIVELLI DI ISTRUZIONE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14F42B65-52F7-F98A-9789-3EB8751000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125538"/>
          <a:ext cx="8229600" cy="4992682"/>
        </p:xfrm>
        <a:graphic>
          <a:graphicData uri="http://schemas.openxmlformats.org/drawingml/2006/table">
            <a:tbl>
              <a:tblPr/>
              <a:tblGrid>
                <a:gridCol w="586411">
                  <a:extLst>
                    <a:ext uri="{9D8B030D-6E8A-4147-A177-3AD203B41FA5}">
                      <a16:colId xmlns:a16="http://schemas.microsoft.com/office/drawing/2014/main" val="3746168350"/>
                    </a:ext>
                  </a:extLst>
                </a:gridCol>
                <a:gridCol w="7643189">
                  <a:extLst>
                    <a:ext uri="{9D8B030D-6E8A-4147-A177-3AD203B41FA5}">
                      <a16:colId xmlns:a16="http://schemas.microsoft.com/office/drawing/2014/main" val="1306938241"/>
                    </a:ext>
                  </a:extLst>
                </a:gridCol>
              </a:tblGrid>
              <a:tr h="29607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di licenza conclusiva del I ciclo di istruzione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56400"/>
                  </a:ext>
                </a:extLst>
              </a:tr>
              <a:tr h="49346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Certificazione delle competenze di base acquisite in esito all'assolvimento dell'obbligo di istruzione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29804"/>
                  </a:ext>
                </a:extLst>
              </a:tr>
              <a:tr h="197384"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Attestato di qualifica di operatore professionale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8038"/>
                  </a:ext>
                </a:extLst>
              </a:tr>
              <a:tr h="197384">
                <a:tc rowSpan="5"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professionale di tecnico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13732"/>
                  </a:ext>
                </a:extLst>
              </a:tr>
              <a:tr h="1872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liceale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87253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di istruzione tecnica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1001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di istruzione professionale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63299"/>
                  </a:ext>
                </a:extLst>
              </a:tr>
              <a:tr h="2960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Certificato di specializzazione tecnica superiore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6040"/>
                  </a:ext>
                </a:extLst>
              </a:tr>
              <a:tr h="19738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Diploma di tecnico superiore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70899"/>
                  </a:ext>
                </a:extLst>
              </a:tr>
              <a:tr h="187231"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Laurea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7353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Diploma Accademico di I livello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32559"/>
                  </a:ext>
                </a:extLst>
              </a:tr>
              <a:tr h="187231">
                <a:tc rowSpan="5"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Laurea Magistrale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63032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Accademico di II livello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42142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Master universitario di I livello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14035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Accademico di specializzazione (I)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34164"/>
                  </a:ext>
                </a:extLst>
              </a:tr>
              <a:tr h="2960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di perfezionamento o master (I)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40956"/>
                  </a:ext>
                </a:extLst>
              </a:tr>
              <a:tr h="187231">
                <a:tc rowSpan="6"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Dottorato di ricerca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6811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accademico di formazione alla ricerca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89814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di specializzazione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27272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Master universitario di II livello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88044"/>
                  </a:ext>
                </a:extLst>
              </a:tr>
              <a:tr h="1973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Accademico di specializzazione (II)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45773"/>
                  </a:ext>
                </a:extLst>
              </a:tr>
              <a:tr h="2960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Diploma di perfezionamento o master </a:t>
                      </a:r>
                      <a:r>
                        <a:rPr lang="it-IT" sz="1600" dirty="0">
                          <a:effectLst/>
                        </a:rPr>
                        <a:t>(II)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0483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1">
            <a:extLst>
              <a:ext uri="{FF2B5EF4-FFF2-40B4-BE49-F238E27FC236}">
                <a16:creationId xmlns:a16="http://schemas.microsoft.com/office/drawing/2014/main" id="{67EA6498-F66F-07AC-CE5A-14DE7B071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191" y="266700"/>
            <a:ext cx="6635750" cy="6324600"/>
          </a:xfr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EE9EA1-BA63-F3BF-C063-CC5AB241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420DAF-67A7-4E83-84D4-BF8CDD286807}" type="slidenum">
              <a:rPr lang="it-IT" altLang="en-US">
                <a:latin typeface="Garamond" panose="02020404030301010803" pitchFamily="18" charset="0"/>
              </a:rPr>
              <a:pPr/>
              <a:t>21</a:t>
            </a:fld>
            <a:endParaRPr lang="it-IT" altLang="en-US">
              <a:latin typeface="Garamond" panose="02020404030301010803" pitchFamily="18" charset="0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CA8B6E89-247A-0766-BC33-FF62FAE77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2488" y="4635402"/>
            <a:ext cx="2195512" cy="1620838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it-IT" altLang="it-IT" sz="2800" b="1" dirty="0">
                <a:latin typeface="Candara" panose="020E0502030303020204" pitchFamily="34" charset="0"/>
              </a:rPr>
              <a:t>SCENARIO FORMATIVO ITALIA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B46826-4EF8-57C6-83C5-CC275CF8F886}"/>
              </a:ext>
            </a:extLst>
          </p:cNvPr>
          <p:cNvSpPr txBox="1"/>
          <p:nvPr/>
        </p:nvSpPr>
        <p:spPr>
          <a:xfrm>
            <a:off x="1448972" y="5649536"/>
            <a:ext cx="938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hlinkClick r:id="rId2"/>
              </a:rPr>
              <a:t>SITO CORSI ITS LOMBARDIA</a:t>
            </a:r>
            <a:endParaRPr lang="it-IT" sz="2800" dirty="0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7CA73130-CB19-45D0-25D7-9C3E6C39E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55577"/>
            <a:ext cx="9593943" cy="53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4894DFAD-9049-311F-7BAF-59E8A4D6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38"/>
            <a:ext cx="10515600" cy="1325563"/>
          </a:xfrm>
        </p:spPr>
        <p:txBody>
          <a:bodyPr/>
          <a:lstStyle/>
          <a:p>
            <a:r>
              <a:rPr lang="it-IT" altLang="it-IT" dirty="0"/>
              <a:t>UNIVERSITÀ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343FFA-C23E-1D80-3199-28B52BDC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399"/>
            <a:ext cx="10401886" cy="48625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dirty="0">
                <a:solidFill>
                  <a:srgbClr val="FF0000"/>
                </a:solidFill>
              </a:rPr>
              <a:t>I TEST vanno anticipati (uffici accoglienza)</a:t>
            </a:r>
          </a:p>
          <a:p>
            <a:pPr marL="0" indent="0">
              <a:buNone/>
              <a:defRPr/>
            </a:pPr>
            <a:r>
              <a:rPr lang="it-IT" dirty="0"/>
              <a:t>Nel sistema universitario italiano i titoli di studio aventi valore legale sono rilasciati dalle Istituzioni autorizzate e accreditate dal Ministero. Il sistema italiano è composto complessivamente da:</a:t>
            </a:r>
          </a:p>
          <a:p>
            <a:pPr marL="0" indent="0">
              <a:buNone/>
              <a:defRPr/>
            </a:pPr>
            <a:endParaRPr lang="it-IT" dirty="0"/>
          </a:p>
          <a:p>
            <a:pPr>
              <a:defRPr/>
            </a:pPr>
            <a:r>
              <a:rPr lang="it-IT" sz="2400" dirty="0"/>
              <a:t>97 Istituzioni universitarie di cui 67 Università Statali</a:t>
            </a:r>
          </a:p>
          <a:p>
            <a:pPr>
              <a:defRPr/>
            </a:pPr>
            <a:r>
              <a:rPr lang="it-IT" sz="2400" dirty="0"/>
              <a:t>19 Università non Statali legalmente riconosciute</a:t>
            </a:r>
          </a:p>
          <a:p>
            <a:pPr>
              <a:defRPr/>
            </a:pPr>
            <a:r>
              <a:rPr lang="it-IT" sz="2400" dirty="0"/>
              <a:t>11 Università non Statali telematiche legalmente riconosciute (</a:t>
            </a:r>
            <a:r>
              <a:rPr lang="it-IT" sz="2400" dirty="0">
                <a:hlinkClick r:id="rId2"/>
              </a:rPr>
              <a:t>https://www.ateneionline.it/</a:t>
            </a:r>
            <a:r>
              <a:rPr lang="it-IT" sz="2400" dirty="0"/>
              <a:t>)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dirty="0">
                <a:hlinkClick r:id="rId3"/>
              </a:rPr>
              <a:t>https://www.universitaly.it/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EF5098-EDB7-706F-C9F5-4FD546AA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7D392-08E8-4B0F-BDD3-26F4B6DF0228}" type="slidenum">
              <a:rPr lang="it-IT" altLang="en-US">
                <a:latin typeface="Garamond" panose="02020404030301010803" pitchFamily="18" charset="0"/>
              </a:rPr>
              <a:pPr/>
              <a:t>23</a:t>
            </a:fld>
            <a:endParaRPr lang="it-IT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15C8D6B6-8B20-60FB-8933-DE7C636B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Academy Multinazionali</a:t>
            </a:r>
          </a:p>
        </p:txBody>
      </p:sp>
      <p:sp>
        <p:nvSpPr>
          <p:cNvPr id="18435" name="Segnaposto contenuto 2">
            <a:extLst>
              <a:ext uri="{FF2B5EF4-FFF2-40B4-BE49-F238E27FC236}">
                <a16:creationId xmlns:a16="http://schemas.microsoft.com/office/drawing/2014/main" id="{C8478562-83CC-9A6B-3097-C7520276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50" y="2930526"/>
            <a:ext cx="8229600" cy="4530725"/>
          </a:xfrm>
        </p:spPr>
        <p:txBody>
          <a:bodyPr/>
          <a:lstStyle/>
          <a:p>
            <a:r>
              <a:rPr lang="it-IT" altLang="it-IT"/>
              <a:t>Aziende multinazionali e di grandi dimensioni</a:t>
            </a:r>
          </a:p>
          <a:p>
            <a:r>
              <a:rPr lang="it-IT" altLang="it-IT"/>
              <a:t>Competenze legate all’innovazione digitale</a:t>
            </a:r>
          </a:p>
          <a:p>
            <a:r>
              <a:rPr lang="it-IT" altLang="it-IT"/>
              <a:t>Formazione online</a:t>
            </a:r>
          </a:p>
          <a:p>
            <a:r>
              <a:rPr lang="it-IT" altLang="it-IT"/>
              <a:t>Riconoscimento di Badge</a:t>
            </a:r>
          </a:p>
          <a:p>
            <a:r>
              <a:rPr lang="it-IT" altLang="it-IT"/>
              <a:t>Borse di studio</a:t>
            </a:r>
          </a:p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349F3E-86D6-1C5E-F6A6-F7528AFA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0BABF2-C5A1-4FEE-B367-2BCFE751B068}" type="slidenum">
              <a:rPr lang="it-IT" altLang="en-US">
                <a:latin typeface="Garamond" panose="02020404030301010803" pitchFamily="18" charset="0"/>
              </a:rPr>
              <a:pPr/>
              <a:t>24</a:t>
            </a:fld>
            <a:endParaRPr lang="it-IT" altLang="en-US">
              <a:latin typeface="Garamond" panose="02020404030301010803" pitchFamily="18" charset="0"/>
            </a:endParaRPr>
          </a:p>
        </p:txBody>
      </p:sp>
      <p:pic>
        <p:nvPicPr>
          <p:cNvPr id="18437" name="Immagine 1">
            <a:extLst>
              <a:ext uri="{FF2B5EF4-FFF2-40B4-BE49-F238E27FC236}">
                <a16:creationId xmlns:a16="http://schemas.microsoft.com/office/drawing/2014/main" id="{42BD2354-6495-401B-A7F9-628EFBAF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4" y="981075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magine 2">
            <a:extLst>
              <a:ext uri="{FF2B5EF4-FFF2-40B4-BE49-F238E27FC236}">
                <a16:creationId xmlns:a16="http://schemas.microsoft.com/office/drawing/2014/main" id="{68AE449B-A77F-270F-E167-C41007309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378326"/>
            <a:ext cx="37084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magine 4">
            <a:extLst>
              <a:ext uri="{FF2B5EF4-FFF2-40B4-BE49-F238E27FC236}">
                <a16:creationId xmlns:a16="http://schemas.microsoft.com/office/drawing/2014/main" id="{EF608CB1-3C3C-39AD-F864-516622D96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68400"/>
            <a:ext cx="5580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2D849E-B4E0-D32F-DB0F-302BB014D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813" y="5187926"/>
            <a:ext cx="9144000" cy="967694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002060"/>
                </a:solidFill>
              </a:rPr>
            </a:br>
            <a:br>
              <a:rPr lang="it-IT" dirty="0">
                <a:solidFill>
                  <a:srgbClr val="002060"/>
                </a:solidFill>
              </a:rPr>
            </a:b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TALENTAPROJECT.EU</a:t>
            </a:r>
            <a:br>
              <a:rPr lang="it-IT" dirty="0">
                <a:solidFill>
                  <a:srgbClr val="002060"/>
                </a:solidFill>
              </a:rPr>
            </a:br>
            <a:br>
              <a:rPr lang="it-IT" dirty="0">
                <a:solidFill>
                  <a:srgbClr val="002060"/>
                </a:solidFill>
              </a:rPr>
            </a:br>
            <a:br>
              <a:rPr lang="it-IT" dirty="0">
                <a:solidFill>
                  <a:srgbClr val="002060"/>
                </a:solidFill>
              </a:rPr>
            </a:br>
            <a:br>
              <a:rPr lang="it-IT" dirty="0">
                <a:solidFill>
                  <a:srgbClr val="002060"/>
                </a:solidFill>
              </a:rPr>
            </a:b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MEETORIENTA.COM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39B983-F77A-D851-6B89-4E19F3A51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9354"/>
            <a:ext cx="9144000" cy="1655762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È una piattaforma per mettere in luce il talento che sta dentro ciascuno di noi</a:t>
            </a:r>
          </a:p>
        </p:txBody>
      </p:sp>
    </p:spTree>
    <p:extLst>
      <p:ext uri="{BB962C8B-B14F-4D97-AF65-F5344CB8AC3E}">
        <p14:creationId xmlns:p14="http://schemas.microsoft.com/office/powerpoint/2010/main" val="261549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059CF0C-7AB7-0323-1272-06F038B3D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600"/>
              <a:t>La scelta</a:t>
            </a:r>
            <a:endParaRPr lang="it-IT" altLang="it-IT" sz="3200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87C2A121-9A0E-59BF-28B2-46E24602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1690688"/>
            <a:ext cx="7921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Se diamo tutte le informazioni corrette, perché non scelgono di conseguenza?</a:t>
            </a:r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id="{9191C918-24CB-A86F-1200-29E3B2F2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995391"/>
            <a:ext cx="2736850" cy="561975"/>
          </a:xfrm>
          <a:prstGeom prst="cloudCallout">
            <a:avLst>
              <a:gd name="adj1" fmla="val 49449"/>
              <a:gd name="adj2" fmla="val 9498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800"/>
              <a:t>razionale</a:t>
            </a:r>
          </a:p>
        </p:txBody>
      </p:sp>
      <p:sp>
        <p:nvSpPr>
          <p:cNvPr id="35848" name="AutoShape 8">
            <a:extLst>
              <a:ext uri="{FF2B5EF4-FFF2-40B4-BE49-F238E27FC236}">
                <a16:creationId xmlns:a16="http://schemas.microsoft.com/office/drawing/2014/main" id="{8AE8CDA9-3C7A-6F19-24FB-37676E7C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3066829"/>
            <a:ext cx="2481263" cy="562213"/>
          </a:xfrm>
          <a:prstGeom prst="cloudCallout">
            <a:avLst>
              <a:gd name="adj1" fmla="val -51407"/>
              <a:gd name="adj2" fmla="val 892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800"/>
              <a:t>emotivo</a:t>
            </a:r>
          </a:p>
        </p:txBody>
      </p:sp>
      <p:pic>
        <p:nvPicPr>
          <p:cNvPr id="35849" name="Picture 9" descr="C:\Users\Silvia\AppData\Local\Microsoft\Windows\Temporary Internet Files\Content.IE5\KSIJ6S02\MC900360842[1].wmf">
            <a:extLst>
              <a:ext uri="{FF2B5EF4-FFF2-40B4-BE49-F238E27FC236}">
                <a16:creationId xmlns:a16="http://schemas.microsoft.com/office/drawing/2014/main" id="{B76930C9-17C6-755F-593A-9E6DA0F7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858991"/>
            <a:ext cx="17446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B4FC97-20E1-F723-5B9A-F6E29E1C0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147" y="5667154"/>
            <a:ext cx="7921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La componente emotiva prevale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/>
              <a:t>È il chi sono più profondo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4AF58E-8E6F-8745-7D78-A2F22F8115A5}"/>
              </a:ext>
            </a:extLst>
          </p:cNvPr>
          <p:cNvSpPr txBox="1"/>
          <p:nvPr/>
        </p:nvSpPr>
        <p:spPr>
          <a:xfrm>
            <a:off x="1350498" y="2588455"/>
            <a:ext cx="4745502" cy="1168539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800" dirty="0"/>
              <a:t>ATTITUDINI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ED42A-0BF5-C5ED-AC62-05B19311C8B4}"/>
              </a:ext>
            </a:extLst>
          </p:cNvPr>
          <p:cNvSpPr txBox="1"/>
          <p:nvPr/>
        </p:nvSpPr>
        <p:spPr>
          <a:xfrm>
            <a:off x="6379698" y="1419916"/>
            <a:ext cx="4745502" cy="1168539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800" dirty="0"/>
              <a:t>INTERESSI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B268B1-C62A-92A8-EB5E-67055B4A4ADA}"/>
              </a:ext>
            </a:extLst>
          </p:cNvPr>
          <p:cNvSpPr txBox="1"/>
          <p:nvPr/>
        </p:nvSpPr>
        <p:spPr>
          <a:xfrm>
            <a:off x="4768612" y="4622981"/>
            <a:ext cx="4745502" cy="1168539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800" dirty="0"/>
              <a:t>DESIDERIO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B5B0218-CA74-5957-3A6B-0A9D65EB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683470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Come emerge il chi sono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2FA6035-BB6A-5E28-37E7-61EAA6E9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76419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Sapere trovare il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2B1788A-FFBD-F627-57F5-95327865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0" y="6066301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Ciò che rende la nostra vita viva</a:t>
            </a:r>
          </a:p>
        </p:txBody>
      </p:sp>
    </p:spTree>
    <p:extLst>
      <p:ext uri="{BB962C8B-B14F-4D97-AF65-F5344CB8AC3E}">
        <p14:creationId xmlns:p14="http://schemas.microsoft.com/office/powerpoint/2010/main" val="8865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D7943-A379-EFB1-7A29-82A1F8249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6149B3-5F8D-4E9C-406B-108BCA11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46515"/>
            <a:ext cx="8001000" cy="1216025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Scelta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809B7C4-8661-6817-30D1-D351FF7B9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8786" y="2040236"/>
            <a:ext cx="8001000" cy="388159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altLang="it-IT" dirty="0"/>
              <a:t>Noi non scegliamo</a:t>
            </a:r>
          </a:p>
          <a:p>
            <a:pPr marL="0" indent="0">
              <a:spcAft>
                <a:spcPts val="1200"/>
              </a:spcAft>
              <a:buNone/>
            </a:pPr>
            <a:endParaRPr lang="it-IT" altLang="it-IT" dirty="0"/>
          </a:p>
          <a:p>
            <a:pPr marL="0" indent="0">
              <a:spcAft>
                <a:spcPts val="1200"/>
              </a:spcAft>
              <a:buNone/>
            </a:pPr>
            <a:r>
              <a:rPr lang="it-IT" altLang="it-IT" dirty="0"/>
              <a:t>Siamo scelti dalla nostra natura inconscia</a:t>
            </a:r>
          </a:p>
          <a:p>
            <a:pPr marL="0" indent="0">
              <a:spcAft>
                <a:spcPts val="1200"/>
              </a:spcAft>
              <a:buNone/>
            </a:pPr>
            <a:endParaRPr lang="it-IT" altLang="it-IT" dirty="0"/>
          </a:p>
          <a:p>
            <a:pPr marL="0" indent="0">
              <a:spcAft>
                <a:spcPts val="1200"/>
              </a:spcAft>
              <a:buNone/>
            </a:pPr>
            <a:r>
              <a:rPr lang="it-IT" altLang="it-IT" dirty="0"/>
              <a:t>La scelta diventa la risposta di corrispondenza tra come siamo fatti e ciò che sta nel mondo </a:t>
            </a:r>
          </a:p>
        </p:txBody>
      </p:sp>
    </p:spTree>
    <p:extLst>
      <p:ext uri="{BB962C8B-B14F-4D97-AF65-F5344CB8AC3E}">
        <p14:creationId xmlns:p14="http://schemas.microsoft.com/office/powerpoint/2010/main" val="13551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A9B0E7F-BA02-D92E-E253-E79106518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90057"/>
            <a:ext cx="8001000" cy="1216025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Scelta diventa Motivazione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B7ACB6-BD59-0560-D289-5652F748B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0" y="2566081"/>
            <a:ext cx="8001000" cy="28289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altLang="it-IT" sz="3200" dirty="0"/>
              <a:t>Cogliere nella propria natura corrispondenze che diventano obiettivi </a:t>
            </a:r>
          </a:p>
          <a:p>
            <a:pPr marL="0" indent="0">
              <a:spcAft>
                <a:spcPts val="1200"/>
              </a:spcAft>
              <a:buNone/>
            </a:pPr>
            <a:endParaRPr lang="it-IT" altLang="it-IT" sz="3200" dirty="0"/>
          </a:p>
          <a:p>
            <a:pPr marL="0" indent="0">
              <a:spcAft>
                <a:spcPts val="1200"/>
              </a:spcAft>
              <a:buNone/>
            </a:pPr>
            <a:r>
              <a:rPr lang="it-IT" altLang="it-IT" sz="3200" dirty="0"/>
              <a:t>Dalla lettura di sé alla lettura di ciò che sta fuori</a:t>
            </a:r>
          </a:p>
          <a:p>
            <a:pPr marL="0" indent="0">
              <a:spcAft>
                <a:spcPts val="1200"/>
              </a:spcAft>
              <a:buNone/>
            </a:pPr>
            <a:endParaRPr lang="it-IT" alt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metto 4 11">
            <a:extLst>
              <a:ext uri="{FF2B5EF4-FFF2-40B4-BE49-F238E27FC236}">
                <a16:creationId xmlns:a16="http://schemas.microsoft.com/office/drawing/2014/main" id="{B40FC15D-FEC0-EE23-F027-6BA55F91C771}"/>
              </a:ext>
            </a:extLst>
          </p:cNvPr>
          <p:cNvSpPr/>
          <p:nvPr/>
        </p:nvSpPr>
        <p:spPr bwMode="auto">
          <a:xfrm flipH="1" flipV="1">
            <a:off x="1774825" y="3141664"/>
            <a:ext cx="8497888" cy="3024187"/>
          </a:xfrm>
          <a:prstGeom prst="cloudCallout">
            <a:avLst>
              <a:gd name="adj1" fmla="val -25243"/>
              <a:gd name="adj2" fmla="val 664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0596F01-1BF8-45D4-73C7-2911F4004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Atteggiamento concreto</a:t>
            </a:r>
            <a:br>
              <a:rPr lang="it-IT" altLang="it-IT" dirty="0"/>
            </a:br>
            <a:endParaRPr lang="it-IT" altLang="it-IT" sz="2400" dirty="0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12EA587-890A-5A5B-63C8-FD61C9BA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989139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 sz="2000" i="0"/>
          </a:p>
          <a:p>
            <a:pPr eaLnBrk="1" hangingPunct="1">
              <a:spcBef>
                <a:spcPct val="50000"/>
              </a:spcBef>
            </a:pPr>
            <a:endParaRPr lang="it-IT" altLang="it-IT" sz="2000" i="0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44A73D7E-5170-56DC-EB88-C70A1A25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916113"/>
            <a:ext cx="7850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IL GIOCO DEL SE’ E DEL “SE FOSSI…”</a:t>
            </a:r>
          </a:p>
        </p:txBody>
      </p:sp>
      <p:pic>
        <p:nvPicPr>
          <p:cNvPr id="22534" name="Picture 6" descr="C:\Users\Silvia\AppData\Local\Microsoft\Windows\Temporary Internet Files\Content.IE5\2WQ51F3S\MC900335526[1].wmf">
            <a:extLst>
              <a:ext uri="{FF2B5EF4-FFF2-40B4-BE49-F238E27FC236}">
                <a16:creationId xmlns:a16="http://schemas.microsoft.com/office/drawing/2014/main" id="{7C240825-EAFA-82D3-C6E6-9E8783D5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789364"/>
            <a:ext cx="18113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Silvia\AppData\Local\Microsoft\Windows\Temporary Internet Files\Content.IE5\2WQ51F3S\MC900212121[1].wmf">
            <a:extLst>
              <a:ext uri="{FF2B5EF4-FFF2-40B4-BE49-F238E27FC236}">
                <a16:creationId xmlns:a16="http://schemas.microsoft.com/office/drawing/2014/main" id="{9DA73C8D-3B5C-E9F3-4775-96EA2776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789363"/>
            <a:ext cx="17986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C:\Users\Silvia\AppData\Local\Microsoft\Windows\Temporary Internet Files\Content.IE5\TU3X1PVQ\MC900335524[1].wmf">
            <a:extLst>
              <a:ext uri="{FF2B5EF4-FFF2-40B4-BE49-F238E27FC236}">
                <a16:creationId xmlns:a16="http://schemas.microsoft.com/office/drawing/2014/main" id="{2DEBF154-0126-727B-47F4-FD92D66E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933825"/>
            <a:ext cx="18192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:\Users\Silvia\AppData\Local\Microsoft\Windows\Temporary Internet Files\Content.IE5\2WQ51F3S\MC900335534[1].wmf">
            <a:extLst>
              <a:ext uri="{FF2B5EF4-FFF2-40B4-BE49-F238E27FC236}">
                <a16:creationId xmlns:a16="http://schemas.microsoft.com/office/drawing/2014/main" id="{0AB72A5C-0555-81CF-31EC-30102AA4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3716339"/>
            <a:ext cx="8905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C:\Users\Silvia\AppData\Local\Microsoft\Windows\Temporary Internet Files\Content.IE5\KSIJ6S02\MC900349131[1].wmf">
            <a:extLst>
              <a:ext uri="{FF2B5EF4-FFF2-40B4-BE49-F238E27FC236}">
                <a16:creationId xmlns:a16="http://schemas.microsoft.com/office/drawing/2014/main" id="{ACD1A9C9-1100-4999-038E-C44AEA53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557338"/>
            <a:ext cx="13525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AC4AF-67FF-F963-9EF0-DE68E5AD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8A47E7-BBC0-6951-FBA8-2F9AE5B6A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90057"/>
            <a:ext cx="80010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ruolo di genitori, insegnanti e orientatore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E9E59D5-8D3B-08B6-4273-A1D1FFBDE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0986" y="1930394"/>
            <a:ext cx="7295243" cy="492782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3200" dirty="0"/>
              <a:t>Rappresentare il mondo degli adulti    (</a:t>
            </a:r>
            <a:r>
              <a:rPr lang="it-IT" altLang="it-IT" sz="2600" dirty="0"/>
              <a:t>come stiamo nel mondo</a:t>
            </a:r>
            <a:r>
              <a:rPr lang="it-IT" altLang="it-IT" sz="3200" dirty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it-IT" altLang="it-IT" sz="3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3200" dirty="0"/>
              <a:t>Dare chiavi di corrispondenza                          </a:t>
            </a:r>
            <a:r>
              <a:rPr lang="it-IT" altLang="it-IT" sz="3600" dirty="0"/>
              <a:t>(</a:t>
            </a:r>
            <a:r>
              <a:rPr lang="it-IT" altLang="it-IT" sz="2600" dirty="0"/>
              <a:t>chi sono e cosa voglio</a:t>
            </a:r>
            <a:r>
              <a:rPr lang="it-IT" altLang="it-IT" sz="3600" dirty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it-IT" altLang="it-IT" sz="3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it-IT" altLang="it-IT" sz="3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3200" dirty="0"/>
              <a:t>Fornire informazioni su cosa c’è            (</a:t>
            </a:r>
            <a:r>
              <a:rPr lang="it-IT" altLang="it-IT" sz="2600" dirty="0"/>
              <a:t>fonti informative attendibili</a:t>
            </a:r>
            <a:r>
              <a:rPr lang="it-IT" altLang="it-IT" sz="32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2187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113DDACD-8612-C0BF-6815-AF256A87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113"/>
            <a:ext cx="8229600" cy="635000"/>
          </a:xfrm>
        </p:spPr>
        <p:txBody>
          <a:bodyPr/>
          <a:lstStyle/>
          <a:p>
            <a:r>
              <a:rPr lang="it-IT" altLang="it-IT" sz="3200" b="1" dirty="0"/>
              <a:t>LE DUE 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CBE22-C1B4-28BF-1C25-DA3577D0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it-IT" dirty="0"/>
              <a:t>Chi sono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>
                <a:hlinkClick r:id="rId2"/>
              </a:rPr>
              <a:t>https://www.meetorienta.com/terzo-incontro-chi-sei/</a:t>
            </a:r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dirty="0"/>
              <a:t>Cosa voglio</a:t>
            </a:r>
          </a:p>
          <a:p>
            <a:pPr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>
                <a:hlinkClick r:id="rId3"/>
              </a:rPr>
              <a:t>https://www.meetorienta.com/quinto-incontro/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CA3049-3655-C795-A918-E25B0A4D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053F8-0220-4604-9FB8-E401A17C44E6}" type="slidenum">
              <a:rPr lang="it-IT" altLang="en-US">
                <a:latin typeface="Garamond" panose="02020404030301010803" pitchFamily="18" charset="0"/>
              </a:rPr>
              <a:pPr/>
              <a:t>9</a:t>
            </a:fld>
            <a:endParaRPr lang="it-IT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746</Words>
  <Application>Microsoft Office PowerPoint</Application>
  <PresentationFormat>Widescreen</PresentationFormat>
  <Paragraphs>175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Candara</vt:lpstr>
      <vt:lpstr>Garamond</vt:lpstr>
      <vt:lpstr>Wingdings</vt:lpstr>
      <vt:lpstr>Tema di Office</vt:lpstr>
      <vt:lpstr>Presentazione standard di PowerPoint</vt:lpstr>
      <vt:lpstr>… se conosci te stesso…</vt:lpstr>
      <vt:lpstr>La scelta</vt:lpstr>
      <vt:lpstr>Presentazione standard di PowerPoint</vt:lpstr>
      <vt:lpstr>La Scelta</vt:lpstr>
      <vt:lpstr>La Scelta diventa Motivazione</vt:lpstr>
      <vt:lpstr>Atteggiamento concreto </vt:lpstr>
      <vt:lpstr>Il ruolo di genitori, insegnanti e orientatore</vt:lpstr>
      <vt:lpstr>LE DUE DOMANDE</vt:lpstr>
      <vt:lpstr>Il mondo e il mercato del lavoro</vt:lpstr>
      <vt:lpstr>Che cos’è la competenza?</vt:lpstr>
      <vt:lpstr>Le competenze richieste cambiano nel tempo</vt:lpstr>
      <vt:lpstr>FORMARSI</vt:lpstr>
      <vt:lpstr>LA SCUOLA SECONDARIA</vt:lpstr>
      <vt:lpstr>Chi sceglie il LICEO</vt:lpstr>
      <vt:lpstr> Chi sceglie l’ISTITUTO TECNICO</vt:lpstr>
      <vt:lpstr>Chi sceglie un ISTITUTO PROFESSIONALE</vt:lpstr>
      <vt:lpstr>Chi sceglie un corso di  FORMAZIONE PROFESSIONALE</vt:lpstr>
      <vt:lpstr>Le scuole</vt:lpstr>
      <vt:lpstr>I LIVELLI DI ISTRUZIONE</vt:lpstr>
      <vt:lpstr>SCENARIO FORMATIVO ITALIA</vt:lpstr>
      <vt:lpstr>Presentazione standard di PowerPoint</vt:lpstr>
      <vt:lpstr>UNIVERSITÀ</vt:lpstr>
      <vt:lpstr>Academy Multinazionali</vt:lpstr>
      <vt:lpstr>   TALENTAPROJECT.EU     MEETORIENTA.COM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Monti</dc:creator>
  <cp:lastModifiedBy>Luca Monti</cp:lastModifiedBy>
  <cp:revision>6</cp:revision>
  <dcterms:created xsi:type="dcterms:W3CDTF">2024-03-19T13:40:57Z</dcterms:created>
  <dcterms:modified xsi:type="dcterms:W3CDTF">2025-01-25T06:17:53Z</dcterms:modified>
</cp:coreProperties>
</file>